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7" r:id="rId5"/>
    <p:sldId id="268" r:id="rId6"/>
    <p:sldId id="266" r:id="rId7"/>
    <p:sldId id="270" r:id="rId8"/>
    <p:sldId id="264" r:id="rId9"/>
    <p:sldId id="269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6" y="457199"/>
            <a:ext cx="9293455" cy="1848679"/>
          </a:xfrm>
        </p:spPr>
        <p:txBody>
          <a:bodyPr/>
          <a:lstStyle/>
          <a:p>
            <a:pPr algn="ctr"/>
            <a:r>
              <a:rPr lang="uk-UA" sz="4000" dirty="0" smtClean="0">
                <a:solidFill>
                  <a:schemeClr val="tx1"/>
                </a:solidFill>
              </a:rPr>
              <a:t>Вибіркова дисципліна</a:t>
            </a:r>
            <a:br>
              <a:rPr lang="uk-UA" sz="4000" dirty="0" smtClean="0">
                <a:solidFill>
                  <a:schemeClr val="tx1"/>
                </a:solidFill>
              </a:rPr>
            </a:br>
            <a:r>
              <a:rPr lang="uk-UA" sz="4000" dirty="0" smtClean="0">
                <a:solidFill>
                  <a:schemeClr val="tx1"/>
                </a:solidFill>
              </a:rPr>
              <a:t>«</a:t>
            </a:r>
            <a:r>
              <a:rPr lang="uk-UA" sz="4000" dirty="0" smtClean="0">
                <a:solidFill>
                  <a:schemeClr val="tx1"/>
                </a:solidFill>
              </a:rPr>
              <a:t>Технологія зберігання і переробки продуктів овочівництва</a:t>
            </a:r>
            <a:r>
              <a:rPr lang="uk-UA" sz="4000" dirty="0" smtClean="0">
                <a:solidFill>
                  <a:schemeClr val="tx1"/>
                </a:solidFill>
              </a:rPr>
              <a:t>»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257108" y="3101393"/>
            <a:ext cx="5538652" cy="3549098"/>
          </a:xfrm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rgbClr val="7030A0"/>
                </a:solidFill>
              </a:rPr>
              <a:t>Викладач Кобець О.В.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3 </a:t>
            </a:r>
            <a:r>
              <a:rPr lang="ru-RU" sz="2800" dirty="0" err="1">
                <a:solidFill>
                  <a:srgbClr val="7030A0"/>
                </a:solidFill>
              </a:rPr>
              <a:t>кредити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30 </a:t>
            </a:r>
            <a:r>
              <a:rPr lang="ru-RU" sz="2800" dirty="0" err="1">
                <a:solidFill>
                  <a:srgbClr val="7030A0"/>
                </a:solidFill>
              </a:rPr>
              <a:t>аудиторних</a:t>
            </a:r>
            <a:r>
              <a:rPr lang="ru-RU" sz="2800">
                <a:solidFill>
                  <a:srgbClr val="7030A0"/>
                </a:solidFill>
              </a:rPr>
              <a:t> </a:t>
            </a:r>
            <a:r>
              <a:rPr lang="ru-RU" sz="2800" smtClean="0">
                <a:solidFill>
                  <a:srgbClr val="7030A0"/>
                </a:solidFill>
              </a:rPr>
              <a:t>годин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 err="1">
                <a:solidFill>
                  <a:srgbClr val="7030A0"/>
                </a:solidFill>
              </a:rPr>
              <a:t>Лекції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20 годин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dirty="0" err="1">
                <a:solidFill>
                  <a:srgbClr val="7030A0"/>
                </a:solidFill>
              </a:rPr>
              <a:t>Практичні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10 </a:t>
            </a:r>
            <a:r>
              <a:rPr lang="ru-RU" sz="2800" dirty="0">
                <a:solidFill>
                  <a:srgbClr val="7030A0"/>
                </a:solidFill>
              </a:rPr>
              <a:t>годин</a:t>
            </a:r>
          </a:p>
          <a:p>
            <a:r>
              <a:rPr lang="ru-RU" sz="2800" dirty="0" err="1">
                <a:solidFill>
                  <a:srgbClr val="7030A0"/>
                </a:solidFill>
              </a:rPr>
              <a:t>Самостійна</a:t>
            </a:r>
            <a:r>
              <a:rPr lang="ru-RU" sz="2800" dirty="0">
                <a:solidFill>
                  <a:srgbClr val="7030A0"/>
                </a:solidFill>
              </a:rPr>
              <a:t> робота </a:t>
            </a:r>
            <a:r>
              <a:rPr lang="ru-RU" sz="2800" dirty="0" smtClean="0">
                <a:solidFill>
                  <a:srgbClr val="7030A0"/>
                </a:solidFill>
              </a:rPr>
              <a:t>60 </a:t>
            </a:r>
            <a:r>
              <a:rPr lang="ru-RU" sz="2800" dirty="0">
                <a:solidFill>
                  <a:srgbClr val="7030A0"/>
                </a:solidFill>
              </a:rPr>
              <a:t>годин</a:t>
            </a:r>
          </a:p>
          <a:p>
            <a:endParaRPr lang="uk-UA" sz="2800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62" y="3101393"/>
            <a:ext cx="5487271" cy="345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1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413657"/>
            <a:ext cx="9646109" cy="148140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800" dirty="0" smtClean="0">
                <a:solidFill>
                  <a:srgbClr val="7030A0"/>
                </a:solidFill>
              </a:rPr>
              <a:t>Будемо раді зустрічі на нашому курсі!</a:t>
            </a:r>
            <a:endParaRPr lang="uk-UA" sz="4800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698" y="2038350"/>
            <a:ext cx="857250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70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8151" y="0"/>
            <a:ext cx="8596668" cy="702365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У процесі вивчення дисципліни ви:</a:t>
            </a:r>
            <a:endParaRPr lang="uk-UA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765" y="702366"/>
            <a:ext cx="10508974" cy="19671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3600" dirty="0" smtClean="0">
                <a:solidFill>
                  <a:schemeClr val="tx1"/>
                </a:solidFill>
              </a:rPr>
              <a:t>1. Познайомитеся з </a:t>
            </a:r>
            <a:r>
              <a:rPr lang="uk-UA" sz="3600" dirty="0" smtClean="0">
                <a:solidFill>
                  <a:schemeClr val="tx1"/>
                </a:solidFill>
              </a:rPr>
              <a:t>загальними властивостями овочів </a:t>
            </a:r>
            <a:r>
              <a:rPr lang="uk-UA" sz="3600" dirty="0">
                <a:solidFill>
                  <a:schemeClr val="tx1"/>
                </a:solidFill>
              </a:rPr>
              <a:t>і картоплі як об'єктів зберігання і переробки</a:t>
            </a:r>
            <a:endParaRPr lang="uk-UA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151" y="2669510"/>
            <a:ext cx="9144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99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447"/>
            <a:ext cx="10813774" cy="1382580"/>
          </a:xfrm>
        </p:spPr>
        <p:txBody>
          <a:bodyPr>
            <a:noAutofit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2. Дізнаєтеся </a:t>
            </a:r>
            <a:r>
              <a:rPr lang="uk-UA" dirty="0" smtClean="0">
                <a:solidFill>
                  <a:schemeClr val="tx1"/>
                </a:solidFill>
              </a:rPr>
              <a:t>все про </a:t>
            </a:r>
            <a:r>
              <a:rPr lang="uk-UA" dirty="0" smtClean="0">
                <a:solidFill>
                  <a:schemeClr val="tx1"/>
                </a:solidFill>
              </a:rPr>
              <a:t> режими і способи зберігання овочевої і коренеплідної продукції</a:t>
            </a:r>
            <a:r>
              <a:rPr lang="uk-UA" dirty="0" smtClean="0">
                <a:solidFill>
                  <a:schemeClr val="tx1"/>
                </a:solidFill>
              </a:rPr>
              <a:t/>
            </a:r>
            <a:br>
              <a:rPr lang="uk-UA" dirty="0" smtClean="0">
                <a:solidFill>
                  <a:schemeClr val="tx1"/>
                </a:solidFill>
              </a:rPr>
            </a:b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t="19909" b="14886"/>
          <a:stretch/>
        </p:blipFill>
        <p:spPr>
          <a:xfrm>
            <a:off x="1120637" y="1772749"/>
            <a:ext cx="9176302" cy="487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725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82410"/>
            <a:ext cx="10414736" cy="1878912"/>
          </a:xfrm>
        </p:spPr>
        <p:txBody>
          <a:bodyPr>
            <a:noAutofit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3.</a:t>
            </a:r>
            <a:r>
              <a:rPr lang="uk-UA" dirty="0" smtClean="0">
                <a:solidFill>
                  <a:schemeClr val="tx1"/>
                </a:solidFill>
              </a:rPr>
              <a:t> Ознайомитеся з характеристикою стаціонарних сховищ, сховищ-холодильників,</a:t>
            </a:r>
            <a:br>
              <a:rPr lang="uk-UA" dirty="0" smtClean="0">
                <a:solidFill>
                  <a:schemeClr val="tx1"/>
                </a:solidFill>
              </a:rPr>
            </a:br>
            <a:r>
              <a:rPr lang="uk-UA" dirty="0" smtClean="0">
                <a:solidFill>
                  <a:schemeClr val="tx1"/>
                </a:solidFill>
              </a:rPr>
              <a:t>сховищ з регульованим газовим середовищем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9141" r="23442"/>
          <a:stretch/>
        </p:blipFill>
        <p:spPr>
          <a:xfrm>
            <a:off x="6399291" y="2105853"/>
            <a:ext cx="5487911" cy="40965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38" y="2105853"/>
            <a:ext cx="5946645" cy="409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92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62" y="92765"/>
            <a:ext cx="11402785" cy="1404731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4.</a:t>
            </a:r>
            <a:r>
              <a:rPr lang="uk-UA" dirty="0" smtClean="0">
                <a:solidFill>
                  <a:schemeClr val="tx1"/>
                </a:solidFill>
              </a:rPr>
              <a:t> Опануєте основи післязбиральної обробки і зберігання картоплі й коренеплідних овочів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74" y="1497496"/>
            <a:ext cx="5795423" cy="38565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063" y="1497496"/>
            <a:ext cx="5174146" cy="38607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556" y="4549224"/>
            <a:ext cx="3909282" cy="220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72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968895" cy="132080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5</a:t>
            </a:r>
            <a:r>
              <a:rPr lang="uk-UA" dirty="0">
                <a:solidFill>
                  <a:schemeClr val="tx1"/>
                </a:solidFill>
              </a:rPr>
              <a:t>. </a:t>
            </a:r>
            <a:r>
              <a:rPr lang="uk-UA" dirty="0" smtClean="0">
                <a:solidFill>
                  <a:schemeClr val="tx1"/>
                </a:solidFill>
              </a:rPr>
              <a:t>Вивчите  </a:t>
            </a:r>
            <a:r>
              <a:rPr lang="uk-UA" dirty="0" smtClean="0">
                <a:solidFill>
                  <a:schemeClr val="tx1"/>
                </a:solidFill>
              </a:rPr>
              <a:t>технології зберігання капусти, цибулі, часнику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8459" y="3076431"/>
            <a:ext cx="7352058" cy="36760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06" y="2062922"/>
            <a:ext cx="5909641" cy="350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57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968895" cy="132080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6</a:t>
            </a:r>
            <a:r>
              <a:rPr lang="uk-UA" dirty="0" smtClean="0">
                <a:solidFill>
                  <a:schemeClr val="tx1"/>
                </a:solidFill>
              </a:rPr>
              <a:t>. </a:t>
            </a:r>
            <a:r>
              <a:rPr lang="uk-UA" dirty="0">
                <a:solidFill>
                  <a:schemeClr val="tx1"/>
                </a:solidFill>
              </a:rPr>
              <a:t>А також </a:t>
            </a:r>
            <a:r>
              <a:rPr lang="uk-UA" dirty="0" smtClean="0">
                <a:solidFill>
                  <a:schemeClr val="tx1"/>
                </a:solidFill>
              </a:rPr>
              <a:t>плодових овочів, зеленних </a:t>
            </a:r>
            <a:r>
              <a:rPr lang="uk-UA" dirty="0">
                <a:solidFill>
                  <a:schemeClr val="tx1"/>
                </a:solidFill>
              </a:rPr>
              <a:t>овочів і пучкової продукції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385" y="1930400"/>
            <a:ext cx="4344707" cy="2955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45" y="1930400"/>
            <a:ext cx="4961406" cy="27783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16208" b="9942"/>
          <a:stretch/>
        </p:blipFill>
        <p:spPr>
          <a:xfrm>
            <a:off x="4242559" y="4393095"/>
            <a:ext cx="3337684" cy="246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18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552" y="359500"/>
            <a:ext cx="11329136" cy="1532709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6. </a:t>
            </a:r>
            <a:r>
              <a:rPr lang="uk-UA" dirty="0" smtClean="0">
                <a:solidFill>
                  <a:schemeClr val="tx1"/>
                </a:solidFill>
              </a:rPr>
              <a:t>Детально розглянете </a:t>
            </a:r>
            <a:r>
              <a:rPr lang="uk-UA" dirty="0" smtClean="0">
                <a:solidFill>
                  <a:schemeClr val="tx1"/>
                </a:solidFill>
              </a:rPr>
              <a:t>мікробіологічні, фізичні, хімічні способи консервування овочевої продукції </a:t>
            </a:r>
            <a:endParaRPr lang="uk-UA" dirty="0">
              <a:solidFill>
                <a:srgbClr val="00B05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52" y="1892209"/>
            <a:ext cx="5456876" cy="36313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893" y="3351158"/>
            <a:ext cx="5638063" cy="315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256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32709"/>
          </a:xfrm>
        </p:spPr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7. А також </a:t>
            </a:r>
            <a:r>
              <a:rPr lang="uk-UA" dirty="0" smtClean="0">
                <a:solidFill>
                  <a:schemeClr val="tx1"/>
                </a:solidFill>
              </a:rPr>
              <a:t> переробку картоплі</a:t>
            </a:r>
            <a:endParaRPr lang="uk-UA" dirty="0">
              <a:solidFill>
                <a:srgbClr val="00B05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603306"/>
            <a:ext cx="5138244" cy="34192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349" y="3221636"/>
            <a:ext cx="5992112" cy="335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5534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340</TotalTime>
  <Words>124</Words>
  <Application>Microsoft Office PowerPoint</Application>
  <PresentationFormat>Широкоэкранный</PresentationFormat>
  <Paragraphs>17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Вибіркова дисципліна «Технологія зберігання і переробки продуктів овочівництва»</vt:lpstr>
      <vt:lpstr>У процесі вивчення дисципліни ви:</vt:lpstr>
      <vt:lpstr>2. Дізнаєтеся все про  режими і способи зберігання овочевої і коренеплідної продукції </vt:lpstr>
      <vt:lpstr>3. Ознайомитеся з характеристикою стаціонарних сховищ, сховищ-холодильників, сховищ з регульованим газовим середовищем </vt:lpstr>
      <vt:lpstr>4. Опануєте основи післязбиральної обробки і зберігання картоплі й коренеплідних овочів</vt:lpstr>
      <vt:lpstr>5. Вивчите  технології зберігання капусти, цибулі, часнику</vt:lpstr>
      <vt:lpstr>6. А також плодових овочів, зеленних овочів і пучкової продукції</vt:lpstr>
      <vt:lpstr>6. Детально розглянете мікробіологічні, фізичні, хімічні способи консервування овочевої продукції </vt:lpstr>
      <vt:lpstr>7. А також  переробку картоплі</vt:lpstr>
      <vt:lpstr>Будемо раді зустрічі на нашому курсі!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Вибіркова дисципліна «Ландшафтне проєктування та дизайн»</dc:title>
  <dc:creator>user</dc:creator>
  <cp:lastModifiedBy>user</cp:lastModifiedBy>
  <cp:revision>20</cp:revision>
  <dcterms:created xsi:type="dcterms:W3CDTF">2023-03-28T11:14:52Z</dcterms:created>
  <dcterms:modified xsi:type="dcterms:W3CDTF">2025-04-03T19:48:28Z</dcterms:modified>
</cp:coreProperties>
</file>